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7"/>
  </p:notesMasterIdLst>
  <p:handoutMasterIdLst>
    <p:handoutMasterId r:id="rId18"/>
  </p:handoutMasterIdLst>
  <p:sldIdLst>
    <p:sldId id="604" r:id="rId7"/>
    <p:sldId id="772" r:id="rId8"/>
    <p:sldId id="773" r:id="rId9"/>
    <p:sldId id="771" r:id="rId10"/>
    <p:sldId id="700" r:id="rId11"/>
    <p:sldId id="774" r:id="rId12"/>
    <p:sldId id="775" r:id="rId13"/>
    <p:sldId id="776" r:id="rId14"/>
    <p:sldId id="778" r:id="rId15"/>
    <p:sldId id="777" r:id="rId1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C5EEB7-80D3-CAF7-5669-AEFB32B5FD96}" name="Margo Williams" initials="MW" userId="S::mwill179@jh.edu::3f9a4d7e-4de5-41cc-aba8-5e890eb64fca" providerId="AD"/>
  <p188:author id="{F80500CD-539C-D3DB-B041-120EAFAAFBE3}" name="Ariel Gunn" initials="AG" userId="S::agunn5@jh.edu::2781d6a2-a77f-40df-8f04-03c2fc2d03b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6301" autoAdjust="0"/>
  </p:normalViewPr>
  <p:slideViewPr>
    <p:cSldViewPr snapToGrid="0" showGuides="1">
      <p:cViewPr>
        <p:scale>
          <a:sx n="98" d="100"/>
          <a:sy n="98" d="100"/>
        </p:scale>
        <p:origin x="2010" y="798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>
            <a:extLst>
              <a:ext uri="{FF2B5EF4-FFF2-40B4-BE49-F238E27FC236}">
                <a16:creationId xmlns:a16="http://schemas.microsoft.com/office/drawing/2014/main" id="{268DE600-90A7-4B6B-BFFA-EA2C6E807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0" y="0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61522A75-C6E1-4A35-AEF4-3058F787B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290" y="-1501835"/>
            <a:ext cx="8085415" cy="87618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The Johns Hopkins University 2024. All rights reserved.</a:t>
            </a:r>
          </a:p>
        </p:txBody>
      </p:sp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6855C648-89BA-05DB-FBE4-06DECEF5D9D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3" t="7786" r="6323" b="18463"/>
          <a:stretch/>
        </p:blipFill>
        <p:spPr bwMode="auto">
          <a:xfrm>
            <a:off x="0" y="0"/>
            <a:ext cx="9143999" cy="51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2989545" y="4719637"/>
            <a:ext cx="3164903" cy="217090"/>
          </a:xfrm>
          <a:prstGeom prst="rect">
            <a:avLst/>
          </a:prstGeom>
          <a:solidFill>
            <a:schemeClr val="tx2"/>
          </a:solidFill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</a:t>
            </a:r>
            <a:r>
              <a:rPr lang="en-US" sz="875">
                <a:solidFill>
                  <a:schemeClr val="bg1"/>
                </a:solidFill>
                <a:latin typeface="Arial"/>
                <a:cs typeface="Arial"/>
              </a:rPr>
              <a:t>University 2025, </a:t>
            </a:r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  <p:sldLayoutId id="2147483964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642-13562-0_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51" y="2027900"/>
            <a:ext cx="5801526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Electrical Flow Routing for LEO Satellite Constellations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749" y="3073788"/>
            <a:ext cx="8219053" cy="366706"/>
          </a:xfrm>
        </p:spPr>
        <p:txBody>
          <a:bodyPr>
            <a:normAutofit/>
          </a:bodyPr>
          <a:lstStyle/>
          <a:p>
            <a:r>
              <a:rPr lang="en-US" sz="2000" dirty="0"/>
              <a:t>A Circuit-Inspired Approach to ISL Routing</a:t>
            </a:r>
          </a:p>
        </p:txBody>
      </p:sp>
      <p:sp>
        <p:nvSpPr>
          <p:cNvPr id="2" name="Lecture Title">
            <a:extLst>
              <a:ext uri="{FF2B5EF4-FFF2-40B4-BE49-F238E27FC236}">
                <a16:creationId xmlns:a16="http://schemas.microsoft.com/office/drawing/2014/main" id="{0CB69BDF-F04C-355C-9DFA-2088742CFCA9}"/>
              </a:ext>
            </a:extLst>
          </p:cNvPr>
          <p:cNvSpPr txBox="1">
            <a:spLocks/>
          </p:cNvSpPr>
          <p:nvPr/>
        </p:nvSpPr>
        <p:spPr>
          <a:xfrm>
            <a:off x="467749" y="4096023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250" kern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Nicholas Zayfman (nzayfma1@jh.edu)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D979-8790-E8DD-108D-D09915E21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B168-7E3F-CCC2-2CB1-43202A07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Copyright The Johns Hopkins University 2025.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66639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F8A6D-3583-4795-B0E5-2922A96F0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5ED43-229C-7A8D-3853-E7C4EE7F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91483E-C2EE-7BF2-E144-A0DDBF2C8B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Mega-constellation scale:</a:t>
            </a:r>
          </a:p>
          <a:p>
            <a:pPr lvl="1"/>
            <a:r>
              <a:rPr lang="en-US" dirty="0"/>
              <a:t>Starlink: 5,000+ satellites (projected 12,000+)</a:t>
            </a:r>
          </a:p>
          <a:p>
            <a:pPr lvl="1"/>
            <a:r>
              <a:rPr lang="en-US" dirty="0"/>
              <a:t>OneWeb: 648 satellites</a:t>
            </a:r>
          </a:p>
          <a:p>
            <a:pPr lvl="1"/>
            <a:r>
              <a:rPr lang="en-US" dirty="0"/>
              <a:t>Amazon Kuiper: 3,236 satellites</a:t>
            </a:r>
          </a:p>
          <a:p>
            <a:pPr>
              <a:buClr>
                <a:srgbClr val="092C74"/>
              </a:buClr>
            </a:pPr>
            <a:r>
              <a:rPr lang="en-US" dirty="0"/>
              <a:t>Traditional routing limitations:</a:t>
            </a:r>
          </a:p>
          <a:p>
            <a:pPr lvl="1"/>
            <a:r>
              <a:rPr lang="en-US" dirty="0"/>
              <a:t>Dijkstra/OSPF: Single-path, centralized</a:t>
            </a:r>
          </a:p>
          <a:p>
            <a:pPr lvl="1"/>
            <a:r>
              <a:rPr lang="en-US" dirty="0"/>
              <a:t>No natural multi-path discovery for load balancing</a:t>
            </a:r>
          </a:p>
          <a:p>
            <a:pPr lvl="1"/>
            <a:r>
              <a:rPr lang="en-US" dirty="0"/>
              <a:t>Poor scalability beyond 10,000+ nodes</a:t>
            </a:r>
          </a:p>
          <a:p>
            <a:pPr lvl="1"/>
            <a:r>
              <a:rPr lang="en-US" dirty="0"/>
              <a:t>Slow adaptation to dynamic topology changes</a:t>
            </a:r>
          </a:p>
        </p:txBody>
      </p:sp>
    </p:spTree>
    <p:extLst>
      <p:ext uri="{BB962C8B-B14F-4D97-AF65-F5344CB8AC3E}">
        <p14:creationId xmlns:p14="http://schemas.microsoft.com/office/powerpoint/2010/main" val="415990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86CD5-A6E0-C820-92DD-163D13D1A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8521B-BF3B-2387-20D6-60B343083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Hypothesis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8CE8D0-4D8B-935D-3416-77B25EBF05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Central insight: Electrons naturally load-balance across parallel paths based on resistance. </a:t>
            </a:r>
          </a:p>
          <a:p>
            <a:pPr lvl="1"/>
            <a:r>
              <a:rPr lang="en-US" dirty="0"/>
              <a:t>Can we leverage this physics-inspired approach for optimal traffic routing?</a:t>
            </a:r>
          </a:p>
          <a:p>
            <a:pPr>
              <a:buClr>
                <a:srgbClr val="092C74"/>
              </a:buClr>
            </a:pPr>
            <a:r>
              <a:rPr lang="en-US" dirty="0"/>
              <a:t>Key properties of electrical flow:</a:t>
            </a:r>
          </a:p>
          <a:p>
            <a:pPr lvl="1"/>
            <a:r>
              <a:rPr lang="en-US" dirty="0"/>
              <a:t>Automatic distribution through parallel paths</a:t>
            </a:r>
          </a:p>
          <a:p>
            <a:pPr lvl="1"/>
            <a:r>
              <a:rPr lang="en-US" dirty="0"/>
              <a:t>Follows principle of least energy dissipation</a:t>
            </a:r>
          </a:p>
          <a:p>
            <a:pPr lvl="1"/>
            <a:r>
              <a:rPr lang="en-US" dirty="0"/>
              <a:t>Inherently distributed and self-balancing</a:t>
            </a:r>
          </a:p>
          <a:p>
            <a:pPr lvl="1"/>
            <a:r>
              <a:rPr lang="en-US" dirty="0"/>
              <a:t>Based on proven physical laws, not heuristics</a:t>
            </a:r>
          </a:p>
        </p:txBody>
      </p:sp>
    </p:spTree>
    <p:extLst>
      <p:ext uri="{BB962C8B-B14F-4D97-AF65-F5344CB8AC3E}">
        <p14:creationId xmlns:p14="http://schemas.microsoft.com/office/powerpoint/2010/main" val="385700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04F5C-2BE2-8179-19E5-E910560FD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D0BA6C-3F36-0637-3387-53F2A05C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Circuit-Network Analogy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E15858E-30BA-8ACB-6619-B0E8B14532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300286"/>
              </p:ext>
            </p:extLst>
          </p:nvPr>
        </p:nvGraphicFramePr>
        <p:xfrm>
          <a:off x="1524000" y="1473304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1671783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92018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 Analog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35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Satellite 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Electrical Junction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80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Inter-Satellite Links (ISL)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Resistor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131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Data Traffic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 Circuit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198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Source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+V Terminal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654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Destination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Ground (0V)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5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Routing 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Natural Current Distribution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29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205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0075-B536-4133-87D1-526D7AB27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Foundation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69" y="1133866"/>
            <a:ext cx="4006765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Resistance Mapping:</a:t>
            </a:r>
          </a:p>
          <a:p>
            <a:pPr lvl="1"/>
            <a:r>
              <a:rPr lang="en-US" dirty="0"/>
              <a:t>R(link) = </a:t>
            </a:r>
            <a:r>
              <a:rPr lang="el-GR" dirty="0"/>
              <a:t>α·(</a:t>
            </a:r>
            <a:r>
              <a:rPr lang="en-US" dirty="0"/>
              <a:t>latency) + </a:t>
            </a:r>
            <a:r>
              <a:rPr lang="el-GR" dirty="0"/>
              <a:t>β·(1/</a:t>
            </a:r>
            <a:r>
              <a:rPr lang="en-US" dirty="0"/>
              <a:t>capacity)</a:t>
            </a:r>
          </a:p>
          <a:p>
            <a:pPr lvl="1"/>
            <a:r>
              <a:rPr lang="en-US" dirty="0"/>
              <a:t>Higher latency → Higher resistance (avoid slow links)</a:t>
            </a:r>
          </a:p>
          <a:p>
            <a:pPr lvl="1"/>
            <a:r>
              <a:rPr lang="en-US" dirty="0"/>
              <a:t>Higher capacity → Lower resistance (prefer bandwidth)</a:t>
            </a:r>
          </a:p>
          <a:p>
            <a:pPr lvl="1"/>
            <a:r>
              <a:rPr lang="el-GR" dirty="0"/>
              <a:t>α, β </a:t>
            </a:r>
            <a:r>
              <a:rPr lang="en-US" dirty="0"/>
              <a:t>control optimization trade-offs</a:t>
            </a:r>
          </a:p>
          <a:p>
            <a:pPr>
              <a:buClr>
                <a:srgbClr val="092C74"/>
              </a:buClr>
            </a:pPr>
            <a:r>
              <a:rPr lang="en-US" dirty="0"/>
              <a:t>Kirchhoff's Current Law (KCL):</a:t>
            </a:r>
          </a:p>
          <a:p>
            <a:pPr lvl="1"/>
            <a:r>
              <a:rPr lang="en-US" dirty="0"/>
              <a:t>At every intermediate node: ∑</a:t>
            </a:r>
            <a:r>
              <a:rPr lang="en-US" dirty="0" err="1"/>
              <a:t>I_in</a:t>
            </a:r>
            <a:r>
              <a:rPr lang="en-US" dirty="0"/>
              <a:t> = ∑</a:t>
            </a:r>
            <a:r>
              <a:rPr lang="en-US" dirty="0" err="1"/>
              <a:t>I_out</a:t>
            </a:r>
            <a:endParaRPr lang="en-US" dirty="0"/>
          </a:p>
          <a:p>
            <a:pPr lvl="1"/>
            <a:r>
              <a:rPr lang="en-US" dirty="0"/>
              <a:t>Conservation of flow (no data creation/destruction) 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6BF1D451-9466-7D60-08F2-D653515355BD}"/>
              </a:ext>
            </a:extLst>
          </p:cNvPr>
          <p:cNvSpPr txBox="1">
            <a:spLocks/>
          </p:cNvSpPr>
          <p:nvPr/>
        </p:nvSpPr>
        <p:spPr>
          <a:xfrm>
            <a:off x="4227534" y="1133866"/>
            <a:ext cx="463306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Ohm's Law:</a:t>
            </a:r>
          </a:p>
          <a:p>
            <a:pPr lvl="1"/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 = </a:t>
            </a:r>
            <a:r>
              <a:rPr lang="en-US" dirty="0" err="1"/>
              <a:t>I_uv</a:t>
            </a:r>
            <a:r>
              <a:rPr lang="en-US" dirty="0"/>
              <a:t> · </a:t>
            </a:r>
            <a:r>
              <a:rPr lang="en-US" dirty="0" err="1"/>
              <a:t>R_uv</a:t>
            </a:r>
            <a:endParaRPr lang="en-US" dirty="0"/>
          </a:p>
          <a:p>
            <a:pPr lvl="1"/>
            <a:r>
              <a:rPr lang="en-US" dirty="0"/>
              <a:t>Voltage difference drives current through resistance</a:t>
            </a:r>
          </a:p>
          <a:p>
            <a:r>
              <a:rPr lang="en-US" dirty="0"/>
              <a:t>Laplacian System:</a:t>
            </a:r>
          </a:p>
          <a:p>
            <a:pPr lvl="1"/>
            <a:r>
              <a:rPr lang="en-US" dirty="0"/>
              <a:t>L · V = b</a:t>
            </a:r>
          </a:p>
          <a:p>
            <a:pPr lvl="1"/>
            <a:r>
              <a:rPr lang="en-US" dirty="0"/>
              <a:t>L = Graph Laplacian matrix (</a:t>
            </a:r>
            <a:r>
              <a:rPr lang="en-US" dirty="0" err="1"/>
              <a:t>conductances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 = Node voltage vector (unknowns to solve)</a:t>
            </a:r>
          </a:p>
          <a:p>
            <a:pPr lvl="1"/>
            <a:r>
              <a:rPr lang="en-US" dirty="0"/>
              <a:t>b = Current injection vector (+1 source, -1 destination)</a:t>
            </a:r>
          </a:p>
          <a:p>
            <a:r>
              <a:rPr lang="en-US" dirty="0"/>
              <a:t>Flow Computation:</a:t>
            </a:r>
          </a:p>
          <a:p>
            <a:pPr lvl="1"/>
            <a:r>
              <a:rPr lang="en-US" dirty="0"/>
              <a:t>Flow(</a:t>
            </a:r>
            <a:r>
              <a:rPr lang="en-US" dirty="0" err="1"/>
              <a:t>u→v</a:t>
            </a:r>
            <a:r>
              <a:rPr lang="en-US" dirty="0"/>
              <a:t>) = Conductance(</a:t>
            </a:r>
            <a:r>
              <a:rPr lang="en-US" dirty="0" err="1"/>
              <a:t>u,v</a:t>
            </a:r>
            <a:r>
              <a:rPr lang="en-US" dirty="0"/>
              <a:t>) · (</a:t>
            </a:r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430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C2F85-8468-27A4-86D6-0674E7BB8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DA3B8-5DD8-13E4-C6BA-57E06488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Advantages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76DE13-34DF-770B-D97C-95BA988C48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Natural Load Balancing: </a:t>
            </a:r>
          </a:p>
          <a:p>
            <a:pPr lvl="1"/>
            <a:r>
              <a:rPr lang="en-US" dirty="0"/>
              <a:t>Current automatically splits across parallel paths proportional to </a:t>
            </a:r>
            <a:r>
              <a:rPr lang="en-US" dirty="0" err="1"/>
              <a:t>conductances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Optimal Distribution: </a:t>
            </a:r>
          </a:p>
          <a:p>
            <a:pPr lvl="1"/>
            <a:r>
              <a:rPr lang="en-US" dirty="0"/>
              <a:t>Minimizes energy dissipation, equivalent to optimal flow distribution</a:t>
            </a:r>
          </a:p>
          <a:p>
            <a:pPr>
              <a:buClr>
                <a:srgbClr val="092C74"/>
              </a:buClr>
            </a:pPr>
            <a:r>
              <a:rPr lang="en-US" dirty="0"/>
              <a:t>Fast Computation: </a:t>
            </a:r>
          </a:p>
          <a:p>
            <a:pPr lvl="1"/>
            <a:r>
              <a:rPr lang="en-US" dirty="0"/>
              <a:t>Sparse linear system, O(n log n) with Spielman-Teng solvers</a:t>
            </a:r>
          </a:p>
          <a:p>
            <a:pPr lvl="2"/>
            <a:r>
              <a:rPr lang="en-US" dirty="0">
                <a:hlinkClick r:id="rId2"/>
              </a:rPr>
              <a:t>https://link.springer.com/chapter/10.1007/978-3-642-13562-0_2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Physical Realism: </a:t>
            </a:r>
          </a:p>
          <a:p>
            <a:pPr lvl="1"/>
            <a:r>
              <a:rPr lang="en-US" dirty="0"/>
              <a:t>Based on Maxwell's equations, not ad-hoc heuristics</a:t>
            </a:r>
          </a:p>
        </p:txBody>
      </p:sp>
    </p:spTree>
    <p:extLst>
      <p:ext uri="{BB962C8B-B14F-4D97-AF65-F5344CB8AC3E}">
        <p14:creationId xmlns:p14="http://schemas.microsoft.com/office/powerpoint/2010/main" val="2342582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33B41-A2DA-2535-2292-D83C7C812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67DC2-0F29-7FB7-468F-74CFF2CE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43B6DE-4FFB-7CFD-D898-0D610ADBDA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LEO Constellation Module:</a:t>
            </a:r>
          </a:p>
          <a:p>
            <a:pPr lvl="1"/>
            <a:r>
              <a:rPr lang="en-US" dirty="0"/>
              <a:t>Real Starlink TLE data ingestion</a:t>
            </a:r>
          </a:p>
          <a:p>
            <a:pPr lvl="1"/>
            <a:r>
              <a:rPr lang="en-US" dirty="0"/>
              <a:t>SGP4 orbital propagation</a:t>
            </a:r>
          </a:p>
          <a:p>
            <a:pPr lvl="1"/>
            <a:r>
              <a:rPr lang="en-US" dirty="0"/>
              <a:t>FSO link budget calculations (next-gen physical layer)</a:t>
            </a:r>
          </a:p>
          <a:p>
            <a:pPr lvl="1"/>
            <a:r>
              <a:rPr lang="en-US" dirty="0"/>
              <a:t>Time-varying network topology builder</a:t>
            </a:r>
          </a:p>
          <a:p>
            <a:pPr>
              <a:buClr>
                <a:srgbClr val="092C74"/>
              </a:buClr>
            </a:pPr>
            <a:r>
              <a:rPr lang="en-US" dirty="0"/>
              <a:t>Electrical Flow Router Module:</a:t>
            </a:r>
          </a:p>
          <a:p>
            <a:pPr lvl="1"/>
            <a:r>
              <a:rPr lang="en-US" dirty="0"/>
              <a:t>Laplacian matrix construction</a:t>
            </a:r>
          </a:p>
          <a:p>
            <a:pPr lvl="1"/>
            <a:r>
              <a:rPr lang="en-US" dirty="0"/>
              <a:t>Sparse linear solver (</a:t>
            </a:r>
            <a:r>
              <a:rPr lang="en-US" dirty="0" err="1"/>
              <a:t>scipy.sparse.linalg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Edge flow computation via Ohm's law</a:t>
            </a:r>
          </a:p>
          <a:p>
            <a:pPr lvl="1"/>
            <a:r>
              <a:rPr lang="en-US" dirty="0"/>
              <a:t>Path extraction and comparison engine</a:t>
            </a:r>
          </a:p>
        </p:txBody>
      </p:sp>
    </p:spTree>
    <p:extLst>
      <p:ext uri="{BB962C8B-B14F-4D97-AF65-F5344CB8AC3E}">
        <p14:creationId xmlns:p14="http://schemas.microsoft.com/office/powerpoint/2010/main" val="836312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7F11E-9F0C-B341-C632-9B2D0B687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097B5-862D-7591-17FC-C61AC8230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B8DB8D-4B85-564E-0A0C-DBF886833A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78487"/>
            <a:ext cx="4319917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Performance Metrics:</a:t>
            </a:r>
          </a:p>
          <a:p>
            <a:pPr lvl="1"/>
            <a:r>
              <a:rPr lang="en-US" dirty="0"/>
              <a:t>End-to-end latency (</a:t>
            </a:r>
            <a:r>
              <a:rPr lang="en-US" dirty="0" err="1"/>
              <a:t>ms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Path capacity (Gbps)</a:t>
            </a:r>
          </a:p>
          <a:p>
            <a:pPr lvl="1"/>
            <a:r>
              <a:rPr lang="en-US" dirty="0"/>
              <a:t>Number of parallel paths discovered</a:t>
            </a:r>
          </a:p>
          <a:p>
            <a:pPr lvl="1"/>
            <a:r>
              <a:rPr lang="en-US" dirty="0"/>
              <a:t>Computation time (</a:t>
            </a:r>
            <a:r>
              <a:rPr lang="en-US" dirty="0" err="1"/>
              <a:t>ms</a:t>
            </a:r>
            <a:r>
              <a:rPr lang="en-US" dirty="0"/>
              <a:t>)</a:t>
            </a:r>
          </a:p>
          <a:p>
            <a:pPr>
              <a:buClr>
                <a:srgbClr val="092C74"/>
              </a:buClr>
            </a:pPr>
            <a:r>
              <a:rPr lang="en-US" dirty="0"/>
              <a:t>Comparison Baseline:</a:t>
            </a:r>
          </a:p>
          <a:p>
            <a:pPr lvl="1"/>
            <a:r>
              <a:rPr lang="en-US" dirty="0"/>
              <a:t>Dijkstra shortest path algorithm</a:t>
            </a:r>
          </a:p>
          <a:p>
            <a:pPr lvl="1"/>
            <a:r>
              <a:rPr lang="en-US" dirty="0"/>
              <a:t>Single-path optimal latency</a:t>
            </a:r>
          </a:p>
          <a:p>
            <a:pPr lvl="1"/>
            <a:r>
              <a:rPr lang="en-US" dirty="0"/>
              <a:t>No load balancing capability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541F454-342C-A962-0316-2D96FC1DB01D}"/>
              </a:ext>
            </a:extLst>
          </p:cNvPr>
          <p:cNvSpPr txBox="1">
            <a:spLocks/>
          </p:cNvSpPr>
          <p:nvPr/>
        </p:nvSpPr>
        <p:spPr>
          <a:xfrm>
            <a:off x="4572000" y="1378486"/>
            <a:ext cx="431991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Other Comparisons:</a:t>
            </a:r>
          </a:p>
          <a:p>
            <a:pPr lvl="1"/>
            <a:r>
              <a:rPr lang="en-US" dirty="0"/>
              <a:t>Open Shortest Path First (OSPF)</a:t>
            </a:r>
          </a:p>
          <a:p>
            <a:pPr lvl="1"/>
            <a:r>
              <a:rPr lang="en-US" dirty="0"/>
              <a:t>Equal-Cost Multi-Path (ECMP)</a:t>
            </a:r>
          </a:p>
          <a:p>
            <a:pPr lvl="1"/>
            <a:r>
              <a:rPr lang="en-US" dirty="0"/>
              <a:t>Other more recent contributions utilizing SDN.</a:t>
            </a:r>
          </a:p>
          <a:p>
            <a:r>
              <a:rPr lang="en-US" dirty="0"/>
              <a:t>Scalability Tests:</a:t>
            </a:r>
          </a:p>
          <a:p>
            <a:pPr lvl="1"/>
            <a:r>
              <a:rPr lang="en-US" dirty="0"/>
              <a:t>Constellation sizes: 50, 100, 200, 500, 1000 satellites</a:t>
            </a:r>
          </a:p>
          <a:p>
            <a:pPr lvl="1"/>
            <a:r>
              <a:rPr lang="en-US" dirty="0"/>
              <a:t>Memory usage and convergence analysis</a:t>
            </a:r>
          </a:p>
        </p:txBody>
      </p:sp>
    </p:spTree>
    <p:extLst>
      <p:ext uri="{BB962C8B-B14F-4D97-AF65-F5344CB8AC3E}">
        <p14:creationId xmlns:p14="http://schemas.microsoft.com/office/powerpoint/2010/main" val="20960116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119F9-6732-FF08-5C55-225E595C8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966F90C8-50AE-7F8F-203A-0DC4786A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83" y="1708487"/>
            <a:ext cx="5801526" cy="544124"/>
          </a:xfrm>
        </p:spPr>
        <p:txBody>
          <a:bodyPr>
            <a:no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5DE00-1A25-A042-98CF-E7D47A3F95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98632" y="2440500"/>
            <a:ext cx="821905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54312775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FB21E6B7-4B01-4592-A0DC-22C477059C55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A4643175-0FB1-47B2-A354-D03E8B5791DA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8F4FA658-A0AC-4DC4-83A1-7FDC71C4A63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B81209776AF40B8AAD3C366C78D42" ma:contentTypeVersion="20" ma:contentTypeDescription="Create a new document." ma:contentTypeScope="" ma:versionID="3e4ecf0d87e0eccf2bb77ec3f0dd76b6">
  <xsd:schema xmlns:xsd="http://www.w3.org/2001/XMLSchema" xmlns:xs="http://www.w3.org/2001/XMLSchema" xmlns:p="http://schemas.microsoft.com/office/2006/metadata/properties" xmlns:ns2="e3b5c32c-df6c-443f-b08b-73d85d62f2b5" xmlns:ns3="168931df-3f45-4445-be76-105235143e52" targetNamespace="http://schemas.microsoft.com/office/2006/metadata/properties" ma:root="true" ma:fieldsID="da92f4b918dd6a26ecbf6abfb66f695f" ns2:_="" ns3:_="">
    <xsd:import namespace="e3b5c32c-df6c-443f-b08b-73d85d62f2b5"/>
    <xsd:import namespace="168931df-3f45-4445-be76-105235143e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Tag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b5c32c-df6c-443f-b08b-73d85d62f2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ag" ma:index="26" nillable="true" ma:displayName="Tag" ma:format="Dropdown" ma:internalName="Tag">
      <xsd:simpleType>
        <xsd:restriction base="dms:Text">
          <xsd:maxLength value="255"/>
        </xsd:restriction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8931df-3f45-4445-be76-105235143e5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5244521-1179-49f0-ac58-4256886de161}" ma:internalName="TaxCatchAll" ma:showField="CatchAllData" ma:web="168931df-3f45-4445-be76-105235143e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68931df-3f45-4445-be76-105235143e52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  <UserInfo>
        <DisplayName>Michelle Nguyen</DisplayName>
        <AccountId>3986</AccountId>
        <AccountType/>
      </UserInfo>
      <UserInfo>
        <DisplayName>Natalie Wang</DisplayName>
        <AccountId>7948</AccountId>
        <AccountType/>
      </UserInfo>
      <UserInfo>
        <DisplayName>Danielle Lynd</DisplayName>
        <AccountId>4194</AccountId>
        <AccountType/>
      </UserInfo>
      <UserInfo>
        <DisplayName>Chongyu Qu</DisplayName>
        <AccountId>4616</AccountId>
        <AccountType/>
      </UserInfo>
      <UserInfo>
        <DisplayName>Astrid Santiago</DisplayName>
        <AccountId>10364</AccountId>
        <AccountType/>
      </UserInfo>
    </SharedWithUsers>
    <lcf76f155ced4ddcb4097134ff3c332f xmlns="e3b5c32c-df6c-443f-b08b-73d85d62f2b5">
      <Terms xmlns="http://schemas.microsoft.com/office/infopath/2007/PartnerControls"/>
    </lcf76f155ced4ddcb4097134ff3c332f>
    <TaxCatchAll xmlns="168931df-3f45-4445-be76-105235143e52" xsi:nil="true"/>
    <Tag xmlns="e3b5c32c-df6c-443f-b08b-73d85d62f2b5" xsi:nil="true"/>
  </documentManagement>
</p:properties>
</file>

<file path=customXml/itemProps1.xml><?xml version="1.0" encoding="utf-8"?>
<ds:datastoreItem xmlns:ds="http://schemas.openxmlformats.org/officeDocument/2006/customXml" ds:itemID="{9F86639F-DCFB-4522-BCF4-E83D0301AA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b5c32c-df6c-443f-b08b-73d85d62f2b5"/>
    <ds:schemaRef ds:uri="168931df-3f45-4445-be76-105235143e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www.w3.org/XML/1998/namespace"/>
    <ds:schemaRef ds:uri="http://purl.org/dc/elements/1.1/"/>
    <ds:schemaRef ds:uri="http://purl.org/dc/terms/"/>
    <ds:schemaRef ds:uri="168931df-3f45-4445-be76-105235143e52"/>
    <ds:schemaRef ds:uri="e3b5c32c-df6c-443f-b08b-73d85d62f2b5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PowerPoint Template (2)</Template>
  <TotalTime>34</TotalTime>
  <Words>550</Words>
  <Application>Microsoft Office PowerPoint</Application>
  <PresentationFormat>On-screen Show (16:9)</PresentationFormat>
  <Paragraphs>96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Electrical Flow Routing for LEO Satellite Constellations</vt:lpstr>
      <vt:lpstr>Problem Statement</vt:lpstr>
      <vt:lpstr>Core Hypothesis</vt:lpstr>
      <vt:lpstr>The Circuit-Network Analogy</vt:lpstr>
      <vt:lpstr>Mathematical Foundation</vt:lpstr>
      <vt:lpstr>Algorithm Advantages</vt:lpstr>
      <vt:lpstr>Implementation Details</vt:lpstr>
      <vt:lpstr>Evaluation Metrics</vt:lpstr>
      <vt:lpstr>Thank you</vt:lpstr>
      <vt:lpstr>Copyright The Johns Hopkins University 2025. All rights reserved.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Zayfman</dc:creator>
  <cp:lastModifiedBy>Nicholas Zayfman</cp:lastModifiedBy>
  <cp:revision>1</cp:revision>
  <dcterms:created xsi:type="dcterms:W3CDTF">2025-11-17T15:34:42Z</dcterms:created>
  <dcterms:modified xsi:type="dcterms:W3CDTF">2025-11-17T16:09:18Z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0x010100681B81209776AF40B8AAD3C366C78D42</vt:lpwstr>
  </property>
  <property fmtid="{D5CDD505-2E9C-101B-9397-08002B2CF9AE}" pid="3" name="MediaServiceImageTags">
    <vt:lpwstr/>
  </property>
</Properties>
</file>

<file path=docProps/thumbnail.jpeg>
</file>